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2982" y="-11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6AE69988-3009-4050-B5C4-D01333CF2F15}" type="datetimeFigureOut">
              <a:rPr lang="ru-RU" smtClean="0"/>
              <a:pPr/>
              <a:t>06.09.2024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D2CBFC73-0380-4512-962C-35E26370FB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69988-3009-4050-B5C4-D01333CF2F15}" type="datetimeFigureOut">
              <a:rPr lang="ru-RU" smtClean="0"/>
              <a:pPr/>
              <a:t>06.09.2024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BFC73-0380-4512-962C-35E26370FB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69988-3009-4050-B5C4-D01333CF2F15}" type="datetimeFigureOut">
              <a:rPr lang="ru-RU" smtClean="0"/>
              <a:pPr/>
              <a:t>06.09.2024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BFC73-0380-4512-962C-35E26370FB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69988-3009-4050-B5C4-D01333CF2F15}" type="datetimeFigureOut">
              <a:rPr lang="ru-RU" smtClean="0"/>
              <a:pPr/>
              <a:t>06.09.2024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BFC73-0380-4512-962C-35E26370FB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AE69988-3009-4050-B5C4-D01333CF2F15}" type="datetimeFigureOut">
              <a:rPr lang="ru-RU" smtClean="0"/>
              <a:pPr/>
              <a:t>06.09.2024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2CBFC73-0380-4512-962C-35E26370FB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6AE69988-3009-4050-B5C4-D01333CF2F15}" type="datetimeFigureOut">
              <a:rPr lang="ru-RU" smtClean="0"/>
              <a:pPr/>
              <a:t>06.09.2024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D2CBFC73-0380-4512-962C-35E26370FB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69988-3009-4050-B5C4-D01333CF2F15}" type="datetimeFigureOut">
              <a:rPr lang="ru-RU" smtClean="0"/>
              <a:pPr/>
              <a:t>06.09.2024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BFC73-0380-4512-962C-35E26370FB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69988-3009-4050-B5C4-D01333CF2F15}" type="datetimeFigureOut">
              <a:rPr lang="ru-RU" smtClean="0"/>
              <a:pPr/>
              <a:t>06.09.2024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BFC73-0380-4512-962C-35E26370FB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69988-3009-4050-B5C4-D01333CF2F15}" type="datetimeFigureOut">
              <a:rPr lang="ru-RU" smtClean="0"/>
              <a:pPr/>
              <a:t>06.09.2024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BFC73-0380-4512-962C-35E26370FB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69988-3009-4050-B5C4-D01333CF2F15}" type="datetimeFigureOut">
              <a:rPr lang="ru-RU" smtClean="0"/>
              <a:pPr/>
              <a:t>06.09.2024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BFC73-0380-4512-962C-35E26370FB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69988-3009-4050-B5C4-D01333CF2F15}" type="datetimeFigureOut">
              <a:rPr lang="ru-RU" smtClean="0"/>
              <a:pPr/>
              <a:t>06.09.2024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BFC73-0380-4512-962C-35E26370FB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D3067-021B-44FF-ADBD-7630F60E61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EDF0E-FE40-4DAA-8FCE-52C20536CE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6AE69988-3009-4050-B5C4-D01333CF2F15}" type="datetimeFigureOut">
              <a:rPr lang="ru-RU" smtClean="0"/>
              <a:pPr/>
              <a:t>06.09.2024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D2CBFC73-0380-4512-962C-35E26370FBD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4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5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7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Основы обеспечения отказоустойчивости ПК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Показатели безотказности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49275"/>
            <a:ext cx="7772400" cy="647700"/>
          </a:xfrm>
        </p:spPr>
        <p:txBody>
          <a:bodyPr/>
          <a:lstStyle/>
          <a:p>
            <a:pPr eaLnBrk="1" hangingPunct="1"/>
            <a:r>
              <a:rPr lang="ru-RU" sz="3000" smtClean="0"/>
              <a:t>Основные показатели безотказности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196975"/>
            <a:ext cx="7232650" cy="2303463"/>
          </a:xfrm>
        </p:spPr>
        <p:txBody>
          <a:bodyPr>
            <a:normAutofit fontScale="92500"/>
          </a:bodyPr>
          <a:lstStyle/>
          <a:p>
            <a:pPr algn="l" eaLnBrk="1" hangingPunct="1">
              <a:buFontTx/>
              <a:buChar char="•"/>
            </a:pPr>
            <a:r>
              <a:rPr lang="ru-RU" sz="2800" b="1" i="1" dirty="0" smtClean="0">
                <a:solidFill>
                  <a:schemeClr val="bg1"/>
                </a:solidFill>
              </a:rPr>
              <a:t>вероятность безотказной работы;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</a:p>
          <a:p>
            <a:pPr algn="l" eaLnBrk="1" hangingPunct="1">
              <a:buFontTx/>
              <a:buChar char="•"/>
            </a:pPr>
            <a:r>
              <a:rPr lang="ru-RU" sz="2800" b="1" i="1" dirty="0" smtClean="0">
                <a:solidFill>
                  <a:schemeClr val="bg1"/>
                </a:solidFill>
              </a:rPr>
              <a:t>плотность распределения отказов;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</a:p>
          <a:p>
            <a:pPr algn="l" eaLnBrk="1" hangingPunct="1">
              <a:buFontTx/>
              <a:buChar char="•"/>
            </a:pPr>
            <a:r>
              <a:rPr lang="ru-RU" sz="2800" b="1" i="1" dirty="0" smtClean="0">
                <a:solidFill>
                  <a:schemeClr val="bg1"/>
                </a:solidFill>
              </a:rPr>
              <a:t>интенсивность отказов;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</a:p>
          <a:p>
            <a:pPr algn="l" eaLnBrk="1" hangingPunct="1">
              <a:buFontTx/>
              <a:buChar char="•"/>
            </a:pPr>
            <a:r>
              <a:rPr lang="ru-RU" sz="2800" b="1" i="1" dirty="0" smtClean="0">
                <a:solidFill>
                  <a:schemeClr val="bg1"/>
                </a:solidFill>
              </a:rPr>
              <a:t>средняя наработка до отказа.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130925" cy="777875"/>
          </a:xfrm>
        </p:spPr>
        <p:txBody>
          <a:bodyPr/>
          <a:lstStyle/>
          <a:p>
            <a:pPr eaLnBrk="1" hangingPunct="1"/>
            <a:r>
              <a:rPr lang="ru-RU" sz="2800" smtClean="0"/>
              <a:t>Схема испытаний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81075"/>
            <a:ext cx="8229600" cy="51450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i="1" smtClean="0"/>
              <a:t>Пусть на испытания поставлено N одинаковых серийных объектов.</a:t>
            </a:r>
            <a:r>
              <a:rPr lang="ru-RU" sz="2800" smtClean="0"/>
              <a:t> </a:t>
            </a:r>
            <a:endParaRPr lang="ru-RU" sz="2800" i="1" smtClean="0"/>
          </a:p>
          <a:p>
            <a:pPr eaLnBrk="1" hangingPunct="1">
              <a:lnSpc>
                <a:spcPct val="90000"/>
              </a:lnSpc>
            </a:pPr>
            <a:r>
              <a:rPr lang="ru-RU" sz="2800" i="1" smtClean="0"/>
              <a:t>T = {0, t1, … tN } = {t}</a:t>
            </a:r>
            <a:r>
              <a:rPr lang="ru-RU" sz="2800" smtClean="0"/>
              <a:t> – случайная величина наработки объекта до отказа;</a:t>
            </a:r>
            <a:endParaRPr lang="ru-RU" sz="2800" i="1" smtClean="0"/>
          </a:p>
          <a:p>
            <a:pPr eaLnBrk="1" hangingPunct="1">
              <a:lnSpc>
                <a:spcPct val="90000"/>
              </a:lnSpc>
            </a:pPr>
            <a:r>
              <a:rPr lang="ru-RU" sz="2800" i="1" smtClean="0"/>
              <a:t>N(t)</a:t>
            </a:r>
            <a:r>
              <a:rPr lang="ru-RU" sz="2800" smtClean="0"/>
              <a:t> – число объектов, работоспособных к моменту наработки </a:t>
            </a:r>
            <a:r>
              <a:rPr lang="ru-RU" sz="2800" i="1" smtClean="0"/>
              <a:t>t</a:t>
            </a:r>
            <a:r>
              <a:rPr lang="ru-RU" sz="2800" smtClean="0"/>
              <a:t>;</a:t>
            </a:r>
            <a:endParaRPr lang="ru-RU" sz="2800" i="1" smtClean="0"/>
          </a:p>
          <a:p>
            <a:pPr eaLnBrk="1" hangingPunct="1">
              <a:lnSpc>
                <a:spcPct val="90000"/>
              </a:lnSpc>
            </a:pPr>
            <a:r>
              <a:rPr lang="ru-RU" sz="2800" i="1" smtClean="0"/>
              <a:t>n(t)</a:t>
            </a:r>
            <a:r>
              <a:rPr lang="ru-RU" sz="2800" smtClean="0"/>
              <a:t> – число объектов, отказавших к моменту наработки</a:t>
            </a:r>
            <a:r>
              <a:rPr lang="ru-RU" sz="2800" i="1" smtClean="0"/>
              <a:t> t</a:t>
            </a:r>
            <a:r>
              <a:rPr lang="ru-RU" sz="2800" smtClean="0"/>
              <a:t>;</a:t>
            </a:r>
          </a:p>
          <a:p>
            <a:pPr eaLnBrk="1" hangingPunct="1">
              <a:lnSpc>
                <a:spcPct val="90000"/>
              </a:lnSpc>
            </a:pPr>
            <a:r>
              <a:rPr lang="el-GR" sz="2800" i="1" smtClean="0">
                <a:cs typeface="Arial" charset="0"/>
              </a:rPr>
              <a:t>Δ</a:t>
            </a:r>
            <a:r>
              <a:rPr lang="ru-RU" sz="2800" i="1" smtClean="0"/>
              <a:t>n(t, t +</a:t>
            </a:r>
            <a:r>
              <a:rPr lang="el-GR" sz="2800" i="1" smtClean="0">
                <a:cs typeface="Arial" charset="0"/>
              </a:rPr>
              <a:t>Δ</a:t>
            </a:r>
            <a:r>
              <a:rPr lang="ru-RU" sz="2800" i="1" smtClean="0"/>
              <a:t>t)</a:t>
            </a:r>
            <a:r>
              <a:rPr lang="ru-RU" sz="2800" smtClean="0"/>
              <a:t> – число объектов, отказавших в интервале наработки     [</a:t>
            </a:r>
            <a:r>
              <a:rPr lang="ru-RU" sz="2800" i="1" smtClean="0"/>
              <a:t>t, t +</a:t>
            </a:r>
            <a:r>
              <a:rPr lang="el-GR" sz="2800" i="1" smtClean="0">
                <a:cs typeface="Arial" charset="0"/>
              </a:rPr>
              <a:t>Δ</a:t>
            </a:r>
            <a:r>
              <a:rPr lang="ru-RU" sz="2800" i="1" smtClean="0"/>
              <a:t>t </a:t>
            </a:r>
            <a:r>
              <a:rPr lang="ru-RU" sz="2800" smtClean="0"/>
              <a:t>];</a:t>
            </a:r>
          </a:p>
          <a:p>
            <a:pPr eaLnBrk="1" hangingPunct="1">
              <a:lnSpc>
                <a:spcPct val="90000"/>
              </a:lnSpc>
            </a:pPr>
            <a:r>
              <a:rPr lang="el-GR" sz="2800" i="1" smtClean="0">
                <a:cs typeface="Arial" charset="0"/>
              </a:rPr>
              <a:t>Δ</a:t>
            </a:r>
            <a:r>
              <a:rPr lang="ru-RU" sz="2800" i="1" smtClean="0"/>
              <a:t>t</a:t>
            </a:r>
            <a:r>
              <a:rPr lang="ru-RU" sz="2800" smtClean="0"/>
              <a:t> – длительность интервала наработки.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1. Вероятность безотказной работы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483225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smtClean="0"/>
              <a:t>Статистическая оценка</a:t>
            </a:r>
          </a:p>
        </p:txBody>
      </p:sp>
      <p:graphicFrame>
        <p:nvGraphicFramePr>
          <p:cNvPr id="4100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127250" y="2349500"/>
          <a:ext cx="2368550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Формула" r:id="rId3" imgW="761669" imgH="393529" progId="Equation.3">
                  <p:embed/>
                </p:oleObj>
              </mc:Choice>
              <mc:Fallback>
                <p:oleObj name="Формула" r:id="rId3" imgW="761669" imgH="39352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7250" y="2349500"/>
                        <a:ext cx="2368550" cy="1223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Object 10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331913" y="4572000"/>
          <a:ext cx="4176712" cy="109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Формула" r:id="rId5" imgW="1497950" imgH="393529" progId="Equation.3">
                  <p:embed/>
                </p:oleObj>
              </mc:Choice>
              <mc:Fallback>
                <p:oleObj name="Формула" r:id="rId5" imgW="1497950" imgH="393529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4572000"/>
                        <a:ext cx="4176712" cy="1096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Rectangle 7"/>
          <p:cNvSpPr>
            <a:spLocks noChangeArrowheads="1"/>
          </p:cNvSpPr>
          <p:nvPr/>
        </p:nvSpPr>
        <p:spPr bwMode="auto">
          <a:xfrm>
            <a:off x="684213" y="3716338"/>
            <a:ext cx="5843587" cy="218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2800"/>
              <a:t>Поскольку </a:t>
            </a:r>
            <a:r>
              <a:rPr lang="ru-RU" sz="2800" i="1"/>
              <a:t>N(t) = N - n(t)</a:t>
            </a:r>
            <a:r>
              <a:rPr lang="ru-RU" sz="2800"/>
              <a:t>, то </a:t>
            </a:r>
          </a:p>
          <a:p>
            <a:pPr marL="342900" indent="-342900">
              <a:spcBef>
                <a:spcPct val="20000"/>
              </a:spcBef>
            </a:pPr>
            <a:endParaRPr lang="ru-RU" sz="2800"/>
          </a:p>
          <a:p>
            <a:pPr marL="342900" indent="-342900">
              <a:spcBef>
                <a:spcPct val="20000"/>
              </a:spcBef>
            </a:pPr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404813"/>
            <a:ext cx="7427913" cy="57213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smtClean="0"/>
              <a:t>Вероятностное определение</a:t>
            </a:r>
          </a:p>
          <a:p>
            <a:pPr eaLnBrk="1" hangingPunct="1">
              <a:buFontTx/>
              <a:buNone/>
            </a:pPr>
            <a:endParaRPr lang="ru-RU" sz="2800" smtClean="0"/>
          </a:p>
        </p:txBody>
      </p:sp>
      <p:graphicFrame>
        <p:nvGraphicFramePr>
          <p:cNvPr id="5123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258888" y="1466850"/>
          <a:ext cx="6626225" cy="208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Формула" r:id="rId3" imgW="2781300" imgH="876300" progId="Equation.3">
                  <p:embed/>
                </p:oleObj>
              </mc:Choice>
              <mc:Fallback>
                <p:oleObj name="Формула" r:id="rId3" imgW="2781300" imgH="876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1466850"/>
                        <a:ext cx="6626225" cy="2087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2. Плотность распределения отказов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7786688" cy="17287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smtClean="0"/>
              <a:t>Статистическая оценка</a:t>
            </a:r>
          </a:p>
          <a:p>
            <a:pPr eaLnBrk="1" hangingPunct="1">
              <a:buFontTx/>
              <a:buNone/>
            </a:pPr>
            <a:endParaRPr lang="ru-RU" sz="2800" smtClean="0"/>
          </a:p>
        </p:txBody>
      </p:sp>
      <p:graphicFrame>
        <p:nvGraphicFramePr>
          <p:cNvPr id="6148" name="Object 5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339850" y="1989138"/>
          <a:ext cx="5529263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Формула" r:id="rId3" imgW="2324100" imgH="393700" progId="Equation.3">
                  <p:embed/>
                </p:oleObj>
              </mc:Choice>
              <mc:Fallback>
                <p:oleObj name="Формула" r:id="rId3" imgW="2324100" imgH="393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9850" y="1989138"/>
                        <a:ext cx="5529263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0" name="Object 9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6461125" y="4645025"/>
          <a:ext cx="40957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Формула" r:id="rId5" imgW="114151" imgH="215619" progId="Equation.3">
                  <p:embed/>
                </p:oleObj>
              </mc:Choice>
              <mc:Fallback>
                <p:oleObj name="Формула" r:id="rId5" imgW="114151" imgH="215619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1125" y="4645025"/>
                        <a:ext cx="409575" cy="77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611188" y="3284538"/>
            <a:ext cx="8229600" cy="211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2800"/>
              <a:t>Поскольку</a:t>
            </a:r>
            <a:r>
              <a:rPr lang="ru-RU" sz="2800" i="1"/>
              <a:t> </a:t>
            </a:r>
            <a:r>
              <a:rPr lang="el-GR" sz="3200" i="1">
                <a:cs typeface="Arial" charset="0"/>
              </a:rPr>
              <a:t>Δ</a:t>
            </a:r>
            <a:r>
              <a:rPr lang="ru-RU" sz="3200" i="1"/>
              <a:t> n ( t, t + </a:t>
            </a:r>
            <a:r>
              <a:rPr lang="el-GR" sz="3200" i="1">
                <a:cs typeface="Arial" charset="0"/>
              </a:rPr>
              <a:t>Δ</a:t>
            </a:r>
            <a:r>
              <a:rPr lang="ru-RU" sz="3200" i="1"/>
              <a:t>t ) = n ( t + </a:t>
            </a:r>
            <a:r>
              <a:rPr lang="el-GR" sz="3200" i="1">
                <a:cs typeface="Arial" charset="0"/>
              </a:rPr>
              <a:t>Δ</a:t>
            </a:r>
            <a:r>
              <a:rPr lang="ru-RU" sz="3200" i="1"/>
              <a:t>t ) - n(t)</a:t>
            </a:r>
            <a:r>
              <a:rPr lang="ru-RU" sz="3200"/>
              <a:t> </a:t>
            </a:r>
          </a:p>
          <a:p>
            <a:pPr marL="342900" indent="-342900">
              <a:spcBef>
                <a:spcPct val="20000"/>
              </a:spcBef>
            </a:pPr>
            <a:endParaRPr lang="ru-RU" sz="3200"/>
          </a:p>
        </p:txBody>
      </p:sp>
      <p:graphicFrame>
        <p:nvGraphicFramePr>
          <p:cNvPr id="6151" name="Object 11"/>
          <p:cNvGraphicFramePr>
            <a:graphicFrameLocks noChangeAspect="1"/>
          </p:cNvGraphicFramePr>
          <p:nvPr/>
        </p:nvGraphicFramePr>
        <p:xfrm>
          <a:off x="611188" y="4149725"/>
          <a:ext cx="8137525" cy="1150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Формула" r:id="rId7" imgW="3670300" imgH="431800" progId="Equation.3">
                  <p:embed/>
                </p:oleObj>
              </mc:Choice>
              <mc:Fallback>
                <p:oleObj name="Формула" r:id="rId7" imgW="3670300" imgH="4318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4149725"/>
                        <a:ext cx="8137525" cy="1150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eaLnBrk="1" hangingPunct="1"/>
            <a:r>
              <a:rPr lang="ru-RU" sz="4000" smtClean="0"/>
              <a:t/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404813"/>
            <a:ext cx="7499350" cy="21605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smtClean="0"/>
              <a:t>Вероятностное определение</a:t>
            </a:r>
          </a:p>
          <a:p>
            <a:pPr eaLnBrk="1" hangingPunct="1">
              <a:buFontTx/>
              <a:buNone/>
            </a:pPr>
            <a:endParaRPr lang="ru-RU" sz="2800" smtClean="0"/>
          </a:p>
        </p:txBody>
      </p:sp>
      <p:graphicFrame>
        <p:nvGraphicFramePr>
          <p:cNvPr id="7172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39750" y="985838"/>
          <a:ext cx="7632700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Формула" r:id="rId3" imgW="3403600" imgH="444500" progId="Equation.3">
                  <p:embed/>
                </p:oleObj>
              </mc:Choice>
              <mc:Fallback>
                <p:oleObj name="Формула" r:id="rId3" imgW="3403600" imgH="4445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985838"/>
                        <a:ext cx="7632700" cy="996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7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241425" y="2708275"/>
          <a:ext cx="6948488" cy="360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Формула" r:id="rId5" imgW="2793960" imgH="1447560" progId="Equation.3">
                  <p:embed/>
                </p:oleObj>
              </mc:Choice>
              <mc:Fallback>
                <p:oleObj name="Формула" r:id="rId5" imgW="2793960" imgH="144756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1425" y="2708275"/>
                        <a:ext cx="6948488" cy="3600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Rectangle 9"/>
          <p:cNvSpPr>
            <a:spLocks noChangeArrowheads="1"/>
          </p:cNvSpPr>
          <p:nvPr/>
        </p:nvSpPr>
        <p:spPr bwMode="auto">
          <a:xfrm>
            <a:off x="539750" y="2060575"/>
            <a:ext cx="7499350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2800"/>
              <a:t>Поскольку Q(t) = P{T &lt; t}, то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92696"/>
            <a:ext cx="8229600" cy="648072"/>
          </a:xfrm>
        </p:spPr>
        <p:txBody>
          <a:bodyPr/>
          <a:lstStyle/>
          <a:p>
            <a:pPr eaLnBrk="1" hangingPunct="1"/>
            <a:r>
              <a:rPr lang="ru-RU" sz="2800" dirty="0" smtClean="0"/>
              <a:t>3. Интенсивность отказов</a:t>
            </a:r>
          </a:p>
        </p:txBody>
      </p:sp>
      <p:graphicFrame>
        <p:nvGraphicFramePr>
          <p:cNvPr id="8198" name="Object 9"/>
          <p:cNvGraphicFramePr>
            <a:graphicFrameLocks noGrp="1" noChangeAspect="1"/>
          </p:cNvGraphicFramePr>
          <p:nvPr>
            <p:ph sz="half" idx="1"/>
          </p:nvPr>
        </p:nvGraphicFramePr>
        <p:xfrm>
          <a:off x="1547664" y="1844824"/>
          <a:ext cx="5589588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Формула" r:id="rId3" imgW="2324100" imgH="419100" progId="Equation.3">
                  <p:embed/>
                </p:oleObj>
              </mc:Choice>
              <mc:Fallback>
                <p:oleObj name="Формула" r:id="rId3" imgW="2324100" imgH="4191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1844824"/>
                        <a:ext cx="5589588" cy="1008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941388" y="3284538"/>
          <a:ext cx="7404100" cy="329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Формула" r:id="rId5" imgW="3136900" imgH="1397000" progId="Equation.3">
                  <p:embed/>
                </p:oleObj>
              </mc:Choice>
              <mc:Fallback>
                <p:oleObj name="Формула" r:id="rId5" imgW="3136900" imgH="13970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1388" y="3284538"/>
                        <a:ext cx="7404100" cy="3297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914400" y="1268760"/>
            <a:ext cx="82296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2800" dirty="0"/>
              <a:t>Статистическая оценка</a:t>
            </a:r>
          </a:p>
          <a:p>
            <a:pPr marL="342900" indent="-342900">
              <a:spcBef>
                <a:spcPct val="20000"/>
              </a:spcBef>
            </a:pPr>
            <a:endParaRPr lang="ru-RU" sz="2800" dirty="0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539750" y="2781300"/>
            <a:ext cx="82296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2800"/>
              <a:t>Вероятностная оценка</a:t>
            </a:r>
          </a:p>
          <a:p>
            <a:pPr marL="342900" indent="-342900">
              <a:spcBef>
                <a:spcPct val="20000"/>
              </a:spcBef>
            </a:pPr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90761"/>
            <a:ext cx="8229600" cy="561975"/>
          </a:xfrm>
        </p:spPr>
        <p:txBody>
          <a:bodyPr/>
          <a:lstStyle/>
          <a:p>
            <a:pPr eaLnBrk="1" hangingPunct="1"/>
            <a:r>
              <a:rPr lang="ru-RU" sz="2400" dirty="0" smtClean="0"/>
              <a:t>Уравнение связи показателей надежности</a:t>
            </a:r>
          </a:p>
        </p:txBody>
      </p:sp>
      <p:sp>
        <p:nvSpPr>
          <p:cNvPr id="9219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2781300"/>
            <a:ext cx="8002588" cy="14414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000" smtClean="0"/>
              <a:t>умножив обе части на </a:t>
            </a:r>
            <a:r>
              <a:rPr lang="ru-RU" sz="2000" i="1" smtClean="0"/>
              <a:t>dt / P(t)</a:t>
            </a:r>
            <a:r>
              <a:rPr lang="ru-RU" sz="2000" smtClean="0"/>
              <a:t>, получим     </a:t>
            </a:r>
            <a:r>
              <a:rPr lang="ru-RU" sz="2000" i="1" smtClean="0"/>
              <a:t>dP(t) / P(t) = -</a:t>
            </a:r>
            <a:r>
              <a:rPr lang="el-GR" sz="2000" i="1" smtClean="0">
                <a:cs typeface="Arial" charset="0"/>
              </a:rPr>
              <a:t>λ</a:t>
            </a:r>
            <a:r>
              <a:rPr lang="ru-RU" sz="2000" i="1" smtClean="0"/>
              <a:t>(t) dt.</a:t>
            </a:r>
            <a:endParaRPr lang="ru-RU" sz="2000" smtClean="0"/>
          </a:p>
          <a:p>
            <a:pPr eaLnBrk="1" hangingPunct="1">
              <a:buFontTx/>
              <a:buNone/>
            </a:pPr>
            <a:r>
              <a:rPr lang="ru-RU" sz="2000" smtClean="0"/>
              <a:t> </a:t>
            </a:r>
          </a:p>
          <a:p>
            <a:pPr eaLnBrk="1" hangingPunct="1">
              <a:buFontTx/>
              <a:buNone/>
            </a:pPr>
            <a:r>
              <a:rPr lang="ru-RU" sz="2000" smtClean="0"/>
              <a:t>Интегрируя от </a:t>
            </a:r>
            <a:r>
              <a:rPr lang="ru-RU" sz="2000" i="1" smtClean="0"/>
              <a:t>0</a:t>
            </a:r>
            <a:r>
              <a:rPr lang="ru-RU" sz="2000" smtClean="0"/>
              <a:t> до </a:t>
            </a:r>
            <a:r>
              <a:rPr lang="ru-RU" sz="2000" i="1" smtClean="0"/>
              <a:t>t</a:t>
            </a:r>
            <a:r>
              <a:rPr lang="ru-RU" sz="2000" smtClean="0"/>
              <a:t> и принимая во внимание, что при </a:t>
            </a:r>
            <a:r>
              <a:rPr lang="ru-RU" sz="2000" i="1" smtClean="0"/>
              <a:t>t= 0 </a:t>
            </a:r>
            <a:r>
              <a:rPr lang="ru-RU" sz="2000" smtClean="0"/>
              <a:t>ВБР объекта </a:t>
            </a:r>
            <a:r>
              <a:rPr lang="ru-RU" sz="2000" i="1" smtClean="0"/>
              <a:t>P(0) = 1</a:t>
            </a:r>
            <a:r>
              <a:rPr lang="ru-RU" sz="2000" smtClean="0"/>
              <a:t>, получаем</a:t>
            </a:r>
          </a:p>
        </p:txBody>
      </p:sp>
      <p:graphicFrame>
        <p:nvGraphicFramePr>
          <p:cNvPr id="22538" name="Object 10"/>
          <p:cNvGraphicFramePr>
            <a:graphicFrameLocks noGrp="1" noChangeAspect="1"/>
          </p:cNvGraphicFramePr>
          <p:nvPr>
            <p:ph sz="half" idx="2"/>
          </p:nvPr>
        </p:nvGraphicFramePr>
        <p:xfrm>
          <a:off x="1258888" y="4365625"/>
          <a:ext cx="5903912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Формула" r:id="rId3" imgW="2349500" imgH="482600" progId="Equation.3">
                  <p:embed/>
                </p:oleObj>
              </mc:Choice>
              <mc:Fallback>
                <p:oleObj name="Формула" r:id="rId3" imgW="23495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4365625"/>
                        <a:ext cx="5903912" cy="1212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4"/>
          <p:cNvGraphicFramePr>
            <a:graphicFrameLocks noGrp="1" noChangeAspect="1"/>
          </p:cNvGraphicFramePr>
          <p:nvPr>
            <p:ph idx="4294967295"/>
          </p:nvPr>
        </p:nvGraphicFramePr>
        <p:xfrm>
          <a:off x="1524024" y="1196479"/>
          <a:ext cx="5856288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Формула" r:id="rId5" imgW="1397000" imgH="660400" progId="Equation.3">
                  <p:embed/>
                </p:oleObj>
              </mc:Choice>
              <mc:Fallback>
                <p:oleObj name="Формула" r:id="rId5" imgW="1397000" imgH="660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24" y="1196479"/>
                        <a:ext cx="5856288" cy="1368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1332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pPr algn="l" eaLnBrk="1" hangingPunct="1"/>
            <a:r>
              <a:rPr lang="ru-RU" sz="2400" dirty="0" smtClean="0"/>
              <a:t>Откуда уравнение связи основных показателей надежности имеет вид: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3111599"/>
            <a:ext cx="8002587" cy="23336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000" dirty="0" smtClean="0"/>
              <a:t>Величина </a:t>
            </a:r>
            <a:r>
              <a:rPr lang="el-GR" sz="2000" dirty="0" smtClean="0">
                <a:cs typeface="Arial" charset="0"/>
              </a:rPr>
              <a:t>λ</a:t>
            </a:r>
            <a:r>
              <a:rPr lang="ru-RU" sz="2000" i="1" dirty="0" smtClean="0"/>
              <a:t> (</a:t>
            </a:r>
            <a:r>
              <a:rPr lang="ru-RU" sz="2000" i="1" dirty="0" err="1" smtClean="0"/>
              <a:t>t</a:t>
            </a:r>
            <a:r>
              <a:rPr lang="ru-RU" sz="2000" i="1" dirty="0" smtClean="0"/>
              <a:t>) </a:t>
            </a:r>
            <a:r>
              <a:rPr lang="ru-RU" sz="2000" i="1" dirty="0" err="1" smtClean="0"/>
              <a:t>dt</a:t>
            </a:r>
            <a:r>
              <a:rPr lang="ru-RU" sz="2000" dirty="0" smtClean="0"/>
              <a:t> – есть вероятность того, что элемент, безотказно проработавший в интервале наработки [</a:t>
            </a:r>
            <a:r>
              <a:rPr lang="ru-RU" sz="2000" i="1" dirty="0" smtClean="0"/>
              <a:t>0, </a:t>
            </a:r>
            <a:r>
              <a:rPr lang="ru-RU" sz="2000" i="1" dirty="0" err="1" smtClean="0"/>
              <a:t>t</a:t>
            </a:r>
            <a:r>
              <a:rPr lang="ru-RU" sz="2000" dirty="0" smtClean="0"/>
              <a:t>], откажет в интервале [</a:t>
            </a:r>
            <a:r>
              <a:rPr lang="ru-RU" sz="2000" i="1" dirty="0" err="1" smtClean="0"/>
              <a:t>t</a:t>
            </a:r>
            <a:r>
              <a:rPr lang="ru-RU" sz="2000" i="1" dirty="0" smtClean="0"/>
              <a:t>, </a:t>
            </a:r>
            <a:r>
              <a:rPr lang="ru-RU" sz="2000" i="1" dirty="0" err="1" smtClean="0"/>
              <a:t>t</a:t>
            </a:r>
            <a:r>
              <a:rPr lang="ru-RU" sz="2000" i="1" dirty="0" smtClean="0"/>
              <a:t> + </a:t>
            </a:r>
            <a:r>
              <a:rPr lang="ru-RU" sz="2000" i="1" dirty="0" err="1" smtClean="0"/>
              <a:t>dt</a:t>
            </a:r>
            <a:r>
              <a:rPr lang="ru-RU" sz="2000" dirty="0" smtClean="0"/>
              <a:t>].</a:t>
            </a:r>
          </a:p>
          <a:p>
            <a:pPr eaLnBrk="1" hangingPunct="1">
              <a:buFontTx/>
              <a:buNone/>
            </a:pPr>
            <a:r>
              <a:rPr lang="ru-RU" sz="2000" dirty="0" smtClean="0"/>
              <a:t>Уравнение связи показывает, что все показатели надежности </a:t>
            </a:r>
            <a:r>
              <a:rPr lang="ru-RU" sz="2000" i="1" dirty="0" smtClean="0"/>
              <a:t>P(</a:t>
            </a:r>
            <a:r>
              <a:rPr lang="ru-RU" sz="2000" i="1" dirty="0" err="1" smtClean="0"/>
              <a:t>t</a:t>
            </a:r>
            <a:r>
              <a:rPr lang="ru-RU" sz="2000" i="1" dirty="0" smtClean="0"/>
              <a:t>), Q(</a:t>
            </a:r>
            <a:r>
              <a:rPr lang="ru-RU" sz="2000" i="1" dirty="0" err="1" smtClean="0"/>
              <a:t>t</a:t>
            </a:r>
            <a:r>
              <a:rPr lang="ru-RU" sz="2000" i="1" dirty="0" smtClean="0"/>
              <a:t>), </a:t>
            </a:r>
            <a:r>
              <a:rPr lang="ru-RU" sz="2000" i="1" dirty="0" err="1" smtClean="0"/>
              <a:t>f</a:t>
            </a:r>
            <a:r>
              <a:rPr lang="ru-RU" sz="2000" i="1" dirty="0" smtClean="0"/>
              <a:t>(</a:t>
            </a:r>
            <a:r>
              <a:rPr lang="ru-RU" sz="2000" i="1" dirty="0" err="1" smtClean="0"/>
              <a:t>t</a:t>
            </a:r>
            <a:r>
              <a:rPr lang="ru-RU" sz="2000" i="1" dirty="0" smtClean="0"/>
              <a:t>)</a:t>
            </a:r>
            <a:r>
              <a:rPr lang="ru-RU" sz="2000" dirty="0" smtClean="0"/>
              <a:t> и </a:t>
            </a:r>
            <a:r>
              <a:rPr lang="el-GR" sz="2000" dirty="0" smtClean="0">
                <a:cs typeface="Arial" charset="0"/>
              </a:rPr>
              <a:t>λ</a:t>
            </a:r>
            <a:r>
              <a:rPr lang="ru-RU" sz="2000" dirty="0" smtClean="0"/>
              <a:t> </a:t>
            </a:r>
            <a:r>
              <a:rPr lang="ru-RU" sz="2000" i="1" dirty="0" smtClean="0"/>
              <a:t>(</a:t>
            </a:r>
            <a:r>
              <a:rPr lang="ru-RU" sz="2000" i="1" dirty="0" err="1" smtClean="0"/>
              <a:t>t</a:t>
            </a:r>
            <a:r>
              <a:rPr lang="ru-RU" sz="2000" i="1" dirty="0" smtClean="0"/>
              <a:t>)</a:t>
            </a:r>
            <a:r>
              <a:rPr lang="ru-RU" sz="2000" dirty="0" smtClean="0"/>
              <a:t> равноправны в том смысле, что зная один из них, можно определить другие.</a:t>
            </a:r>
          </a:p>
        </p:txBody>
      </p:sp>
      <p:graphicFrame>
        <p:nvGraphicFramePr>
          <p:cNvPr id="27652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763713" y="1693615"/>
          <a:ext cx="3670300" cy="1303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Формула" r:id="rId3" imgW="1358310" imgH="482391" progId="Equation.3">
                  <p:embed/>
                </p:oleObj>
              </mc:Choice>
              <mc:Fallback>
                <p:oleObj name="Формула" r:id="rId3" imgW="1358310" imgH="4823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1693615"/>
                        <a:ext cx="3670300" cy="1303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7308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4. Средняя наработка до отказа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41438"/>
            <a:ext cx="5194300" cy="431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smtClean="0"/>
              <a:t>Статистическая оценка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400" smtClean="0"/>
          </a:p>
        </p:txBody>
      </p:sp>
      <p:graphicFrame>
        <p:nvGraphicFramePr>
          <p:cNvPr id="11268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150938" y="1700213"/>
          <a:ext cx="1944687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Формула" r:id="rId3" imgW="761669" imgH="431613" progId="Equation.3">
                  <p:embed/>
                </p:oleObj>
              </mc:Choice>
              <mc:Fallback>
                <p:oleObj name="Формула" r:id="rId3" imgW="761669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0938" y="1700213"/>
                        <a:ext cx="1944687" cy="1101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0" name="Object 7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763713" y="4868863"/>
          <a:ext cx="3281362" cy="109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Формула" r:id="rId5" imgW="1447172" imgH="482391" progId="Equation.3">
                  <p:embed/>
                </p:oleObj>
              </mc:Choice>
              <mc:Fallback>
                <p:oleObj name="Формула" r:id="rId5" imgW="1447172" imgH="4823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4868863"/>
                        <a:ext cx="3281362" cy="1093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323850" y="3429000"/>
            <a:ext cx="8353425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ru-RU" sz="2400"/>
              <a:t>При </a:t>
            </a:r>
            <a:r>
              <a:rPr lang="ru-RU" sz="2400" i="1"/>
              <a:t>вероятностном определении</a:t>
            </a:r>
            <a:r>
              <a:rPr lang="ru-RU" sz="2400"/>
              <a:t> средняя наработка до отказа представляет собой </a:t>
            </a:r>
            <a:r>
              <a:rPr lang="ru-RU" sz="2400" b="1" i="1"/>
              <a:t>математическое ожидание (МО)</a:t>
            </a:r>
            <a:r>
              <a:rPr lang="ru-RU" sz="2400"/>
              <a:t> случайной величины </a:t>
            </a:r>
            <a:r>
              <a:rPr lang="ru-RU" sz="2400" i="1"/>
              <a:t>T</a:t>
            </a:r>
            <a:r>
              <a:rPr lang="ru-RU" sz="2400"/>
              <a:t> и определяется: </a:t>
            </a:r>
          </a:p>
        </p:txBody>
      </p:sp>
      <p:sp>
        <p:nvSpPr>
          <p:cNvPr id="11271" name="Rectangle 10"/>
          <p:cNvSpPr>
            <a:spLocks noChangeArrowheads="1"/>
          </p:cNvSpPr>
          <p:nvPr/>
        </p:nvSpPr>
        <p:spPr bwMode="auto">
          <a:xfrm>
            <a:off x="611188" y="2781300"/>
            <a:ext cx="676910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ru-RU" sz="2000" i="1"/>
              <a:t>где ti – наработка до отказа i-го объекта.</a:t>
            </a:r>
            <a:r>
              <a:rPr lang="ru-RU" sz="2400"/>
              <a:t> </a:t>
            </a:r>
            <a:endParaRPr lang="ru-RU" sz="2400" i="1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300147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19324"/>
            <a:ext cx="8229600" cy="633412"/>
          </a:xfrm>
        </p:spPr>
        <p:txBody>
          <a:bodyPr/>
          <a:lstStyle/>
          <a:p>
            <a:pPr algn="l" eaLnBrk="1" hangingPunct="1"/>
            <a:r>
              <a:rPr lang="ru-RU" sz="2000" dirty="0" smtClean="0"/>
              <a:t>Используя выражение для плотности распределения отказов</a:t>
            </a:r>
          </a:p>
        </p:txBody>
      </p:sp>
      <p:sp>
        <p:nvSpPr>
          <p:cNvPr id="12291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916113"/>
            <a:ext cx="4038600" cy="431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000" smtClean="0"/>
              <a:t>и  интегрирование по частям</a:t>
            </a:r>
          </a:p>
        </p:txBody>
      </p:sp>
      <p:graphicFrame>
        <p:nvGraphicFramePr>
          <p:cNvPr id="32775" name="Object 7"/>
          <p:cNvGraphicFramePr>
            <a:graphicFrameLocks noGrp="1" noChangeAspect="1"/>
          </p:cNvGraphicFramePr>
          <p:nvPr>
            <p:ph sz="half" idx="2"/>
          </p:nvPr>
        </p:nvGraphicFramePr>
        <p:xfrm>
          <a:off x="1403177" y="2420938"/>
          <a:ext cx="1944687" cy="1173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Формула" r:id="rId3" imgW="799753" imgH="482391" progId="Equation.3">
                  <p:embed/>
                </p:oleObj>
              </mc:Choice>
              <mc:Fallback>
                <p:oleObj name="Формула" r:id="rId3" imgW="799753" imgH="4823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177" y="2420938"/>
                        <a:ext cx="1944687" cy="1173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Object 4"/>
          <p:cNvGraphicFramePr>
            <a:graphicFrameLocks noGrp="1" noChangeAspect="1"/>
          </p:cNvGraphicFramePr>
          <p:nvPr>
            <p:ph idx="4294967295"/>
          </p:nvPr>
        </p:nvGraphicFramePr>
        <p:xfrm>
          <a:off x="1379364" y="1069107"/>
          <a:ext cx="196850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Формула" r:id="rId5" imgW="914400" imgH="393480" progId="Equation.3">
                  <p:embed/>
                </p:oleObj>
              </mc:Choice>
              <mc:Fallback>
                <p:oleObj name="Формула" r:id="rId5" imgW="9144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9364" y="1069107"/>
                        <a:ext cx="1968500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755650" y="3717925"/>
            <a:ext cx="56165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2000"/>
              <a:t>с учетом того, что P(0) = 1, P(</a:t>
            </a:r>
            <a:r>
              <a:rPr lang="ru-RU" sz="2400">
                <a:cs typeface="Arial" charset="0"/>
              </a:rPr>
              <a:t>∞</a:t>
            </a:r>
            <a:r>
              <a:rPr lang="ru-RU" sz="2000"/>
              <a:t>) = 0.</a:t>
            </a:r>
            <a:r>
              <a:rPr lang="ru-RU" sz="2800"/>
              <a:t> </a:t>
            </a:r>
          </a:p>
        </p:txBody>
      </p:sp>
      <p:grpSp>
        <p:nvGrpSpPr>
          <p:cNvPr id="2" name="Group 39"/>
          <p:cNvGrpSpPr>
            <a:grpSpLocks/>
          </p:cNvGrpSpPr>
          <p:nvPr/>
        </p:nvGrpSpPr>
        <p:grpSpPr bwMode="auto">
          <a:xfrm>
            <a:off x="4859338" y="4365625"/>
            <a:ext cx="3494087" cy="2011363"/>
            <a:chOff x="1020" y="2753"/>
            <a:chExt cx="2201" cy="1267"/>
          </a:xfrm>
        </p:grpSpPr>
        <p:grpSp>
          <p:nvGrpSpPr>
            <p:cNvPr id="3" name="Group 30"/>
            <p:cNvGrpSpPr>
              <a:grpSpLocks/>
            </p:cNvGrpSpPr>
            <p:nvPr/>
          </p:nvGrpSpPr>
          <p:grpSpPr bwMode="auto">
            <a:xfrm>
              <a:off x="1020" y="2753"/>
              <a:ext cx="2201" cy="1267"/>
              <a:chOff x="1020" y="2753"/>
              <a:chExt cx="2201" cy="1267"/>
            </a:xfrm>
          </p:grpSpPr>
          <p:sp>
            <p:nvSpPr>
              <p:cNvPr id="12306" name="Line 15"/>
              <p:cNvSpPr>
                <a:spLocks noChangeShapeType="1"/>
              </p:cNvSpPr>
              <p:nvPr/>
            </p:nvSpPr>
            <p:spPr bwMode="auto">
              <a:xfrm flipV="1">
                <a:off x="1134" y="2820"/>
                <a:ext cx="0" cy="10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4" name="Group 29"/>
              <p:cNvGrpSpPr>
                <a:grpSpLocks/>
              </p:cNvGrpSpPr>
              <p:nvPr/>
            </p:nvGrpSpPr>
            <p:grpSpPr bwMode="auto">
              <a:xfrm>
                <a:off x="1020" y="2753"/>
                <a:ext cx="2201" cy="1267"/>
                <a:chOff x="1020" y="2795"/>
                <a:chExt cx="2201" cy="1267"/>
              </a:xfrm>
            </p:grpSpPr>
            <p:sp>
              <p:nvSpPr>
                <p:cNvPr id="12308" name="Line 16"/>
                <p:cNvSpPr>
                  <a:spLocks noChangeShapeType="1"/>
                </p:cNvSpPr>
                <p:nvPr/>
              </p:nvSpPr>
              <p:spPr bwMode="auto">
                <a:xfrm>
                  <a:off x="1130" y="3900"/>
                  <a:ext cx="1943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2309" name="Line 17"/>
                <p:cNvSpPr>
                  <a:spLocks noChangeShapeType="1"/>
                </p:cNvSpPr>
                <p:nvPr/>
              </p:nvSpPr>
              <p:spPr bwMode="auto">
                <a:xfrm>
                  <a:off x="1134" y="2964"/>
                  <a:ext cx="2087" cy="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2310" name="Freeform 18"/>
                <p:cNvSpPr>
                  <a:spLocks/>
                </p:cNvSpPr>
                <p:nvPr/>
              </p:nvSpPr>
              <p:spPr bwMode="auto">
                <a:xfrm>
                  <a:off x="1156" y="2976"/>
                  <a:ext cx="1815" cy="908"/>
                </a:xfrm>
                <a:custGeom>
                  <a:avLst/>
                  <a:gdLst>
                    <a:gd name="T0" fmla="*/ 0 w 5040"/>
                    <a:gd name="T1" fmla="*/ 0 h 1800"/>
                    <a:gd name="T2" fmla="*/ 389 w 5040"/>
                    <a:gd name="T3" fmla="*/ 182 h 1800"/>
                    <a:gd name="T4" fmla="*/ 1102 w 5040"/>
                    <a:gd name="T5" fmla="*/ 758 h 1800"/>
                    <a:gd name="T6" fmla="*/ 1815 w 5040"/>
                    <a:gd name="T7" fmla="*/ 908 h 18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040" h="1800">
                      <a:moveTo>
                        <a:pt x="0" y="0"/>
                      </a:moveTo>
                      <a:cubicBezTo>
                        <a:pt x="285" y="55"/>
                        <a:pt x="570" y="110"/>
                        <a:pt x="1080" y="360"/>
                      </a:cubicBezTo>
                      <a:cubicBezTo>
                        <a:pt x="1590" y="610"/>
                        <a:pt x="2400" y="1263"/>
                        <a:pt x="3060" y="1503"/>
                      </a:cubicBezTo>
                      <a:cubicBezTo>
                        <a:pt x="3720" y="1743"/>
                        <a:pt x="4380" y="1771"/>
                        <a:pt x="5040" y="1800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2311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1020" y="2910"/>
                  <a:ext cx="230" cy="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18000" tIns="10800" rIns="18000" bIns="10800"/>
                <a:lstStyle/>
                <a:p>
                  <a:r>
                    <a:rPr lang="ru-RU" sz="1200"/>
                    <a:t>1</a:t>
                  </a:r>
                  <a:endParaRPr lang="ru-RU"/>
                </a:p>
              </p:txBody>
            </p:sp>
            <p:sp>
              <p:nvSpPr>
                <p:cNvPr id="12312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1020" y="3832"/>
                  <a:ext cx="115" cy="17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18000" tIns="10800" rIns="18000" bIns="10800"/>
                <a:lstStyle/>
                <a:p>
                  <a:r>
                    <a:rPr lang="ru-RU" sz="1200"/>
                    <a:t>0</a:t>
                  </a:r>
                  <a:endParaRPr lang="ru-RU"/>
                </a:p>
              </p:txBody>
            </p:sp>
            <p:sp>
              <p:nvSpPr>
                <p:cNvPr id="12313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3036" y="3889"/>
                  <a:ext cx="173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18000" tIns="10800" rIns="18000" bIns="10800"/>
                <a:lstStyle/>
                <a:p>
                  <a:r>
                    <a:rPr lang="en-US" sz="1200"/>
                    <a:t>t</a:t>
                  </a:r>
                  <a:endParaRPr lang="ru-RU"/>
                </a:p>
              </p:txBody>
            </p:sp>
            <p:sp>
              <p:nvSpPr>
                <p:cNvPr id="12314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1135" y="2795"/>
                  <a:ext cx="339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18000" tIns="10800" rIns="18000" bIns="10800"/>
                <a:lstStyle/>
                <a:p>
                  <a:r>
                    <a:rPr lang="ru-RU" sz="1200"/>
                    <a:t> </a:t>
                  </a:r>
                  <a:r>
                    <a:rPr lang="en-US" sz="1200"/>
                    <a:t>P (t)</a:t>
                  </a:r>
                  <a:endParaRPr lang="ru-RU"/>
                </a:p>
              </p:txBody>
            </p:sp>
          </p:grpSp>
        </p:grpSp>
        <p:sp>
          <p:nvSpPr>
            <p:cNvPr id="12298" name="Line 31"/>
            <p:cNvSpPr>
              <a:spLocks noChangeShapeType="1"/>
            </p:cNvSpPr>
            <p:nvPr/>
          </p:nvSpPr>
          <p:spPr bwMode="auto">
            <a:xfrm flipH="1">
              <a:off x="1156" y="3022"/>
              <a:ext cx="182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299" name="Line 32"/>
            <p:cNvSpPr>
              <a:spLocks noChangeShapeType="1"/>
            </p:cNvSpPr>
            <p:nvPr/>
          </p:nvSpPr>
          <p:spPr bwMode="auto">
            <a:xfrm flipH="1">
              <a:off x="1156" y="3113"/>
              <a:ext cx="363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300" name="Line 33"/>
            <p:cNvSpPr>
              <a:spLocks noChangeShapeType="1"/>
            </p:cNvSpPr>
            <p:nvPr/>
          </p:nvSpPr>
          <p:spPr bwMode="auto">
            <a:xfrm flipH="1">
              <a:off x="1141" y="3249"/>
              <a:ext cx="544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301" name="Line 34"/>
            <p:cNvSpPr>
              <a:spLocks noChangeShapeType="1"/>
            </p:cNvSpPr>
            <p:nvPr/>
          </p:nvSpPr>
          <p:spPr bwMode="auto">
            <a:xfrm flipH="1">
              <a:off x="1202" y="3385"/>
              <a:ext cx="589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302" name="Line 35"/>
            <p:cNvSpPr>
              <a:spLocks noChangeShapeType="1"/>
            </p:cNvSpPr>
            <p:nvPr/>
          </p:nvSpPr>
          <p:spPr bwMode="auto">
            <a:xfrm flipH="1">
              <a:off x="1519" y="3521"/>
              <a:ext cx="408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303" name="Line 36"/>
            <p:cNvSpPr>
              <a:spLocks noChangeShapeType="1"/>
            </p:cNvSpPr>
            <p:nvPr/>
          </p:nvSpPr>
          <p:spPr bwMode="auto">
            <a:xfrm flipH="1">
              <a:off x="1836" y="3612"/>
              <a:ext cx="273" cy="2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304" name="Line 37"/>
            <p:cNvSpPr>
              <a:spLocks noChangeShapeType="1"/>
            </p:cNvSpPr>
            <p:nvPr/>
          </p:nvSpPr>
          <p:spPr bwMode="auto">
            <a:xfrm flipH="1">
              <a:off x="2108" y="3720"/>
              <a:ext cx="182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305" name="Line 38"/>
            <p:cNvSpPr>
              <a:spLocks noChangeShapeType="1"/>
            </p:cNvSpPr>
            <p:nvPr/>
          </p:nvSpPr>
          <p:spPr bwMode="auto">
            <a:xfrm flipH="1">
              <a:off x="2381" y="3793"/>
              <a:ext cx="91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808" name="Rectangle 40"/>
          <p:cNvSpPr>
            <a:spLocks noChangeArrowheads="1"/>
          </p:cNvSpPr>
          <p:nvPr/>
        </p:nvSpPr>
        <p:spPr bwMode="auto">
          <a:xfrm>
            <a:off x="827088" y="4581525"/>
            <a:ext cx="388937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2000"/>
              <a:t>средняя наработка до отказа геометрически интерпретируется как площадь под кривой </a:t>
            </a:r>
            <a:r>
              <a:rPr lang="ru-RU" sz="2000" i="1"/>
              <a:t>P(t)</a:t>
            </a:r>
            <a:r>
              <a:rPr lang="ru-RU" sz="2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1568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7" grpId="0"/>
      <p:bldP spid="3280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549275"/>
            <a:ext cx="8229600" cy="331152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sz="2000" smtClean="0"/>
              <a:t>В то же время средняя наработка не может полностью характеризовать безотказность объекта.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sz="2000" smtClean="0"/>
              <a:t>Так при равных средних наработках до отказа </a:t>
            </a:r>
            <a:r>
              <a:rPr lang="ru-RU" sz="2000" i="1" smtClean="0"/>
              <a:t>T</a:t>
            </a:r>
            <a:r>
              <a:rPr lang="ru-RU" sz="2000" i="1" baseline="-10000" smtClean="0"/>
              <a:t>0</a:t>
            </a:r>
            <a:r>
              <a:rPr lang="ru-RU" sz="2000" smtClean="0"/>
              <a:t> надежность объектов 1 и 2 может весьма существенно различаться. Очевидно, что в виду большего рассеивания наработки до отказа (кривая ПРО</a:t>
            </a:r>
            <a:r>
              <a:rPr lang="ru-RU" sz="2000" i="1" smtClean="0"/>
              <a:t> f2(t)</a:t>
            </a:r>
            <a:r>
              <a:rPr lang="ru-RU" sz="2000" smtClean="0"/>
              <a:t> ниже и шире), объект 2 менее надежен, чем объект 1.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sz="2000" smtClean="0"/>
              <a:t>Поэтому для оценки надежности объекта необходимо еще знать и показатель рассеивания случайной величины </a:t>
            </a:r>
            <a:r>
              <a:rPr lang="ru-RU" sz="2000" i="1" smtClean="0"/>
              <a:t>T = {t}</a:t>
            </a:r>
            <a:r>
              <a:rPr lang="ru-RU" sz="2000" smtClean="0"/>
              <a:t>, около средней наработки </a:t>
            </a:r>
            <a:r>
              <a:rPr lang="ru-RU" sz="2000" i="1" smtClean="0"/>
              <a:t>T</a:t>
            </a:r>
            <a:r>
              <a:rPr lang="ru-RU" sz="2000" i="1" baseline="-10000" smtClean="0"/>
              <a:t>0</a:t>
            </a:r>
            <a:r>
              <a:rPr lang="ru-RU" sz="2000" smtClean="0"/>
              <a:t>.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sz="2000" smtClean="0"/>
              <a:t>К числу показателей рассеивания относятся </a:t>
            </a:r>
            <a:r>
              <a:rPr lang="ru-RU" sz="2000" i="1" smtClean="0"/>
              <a:t>дисперсия и среднее квадратичное отклонение (СКО) наработки до отказа.</a:t>
            </a: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2339975" y="4005263"/>
            <a:ext cx="4032250" cy="2232025"/>
            <a:chOff x="1474" y="2567"/>
            <a:chExt cx="2189" cy="1271"/>
          </a:xfrm>
        </p:grpSpPr>
        <p:grpSp>
          <p:nvGrpSpPr>
            <p:cNvPr id="3" name="Group 27"/>
            <p:cNvGrpSpPr>
              <a:grpSpLocks/>
            </p:cNvGrpSpPr>
            <p:nvPr/>
          </p:nvGrpSpPr>
          <p:grpSpPr bwMode="auto">
            <a:xfrm>
              <a:off x="1474" y="2571"/>
              <a:ext cx="2189" cy="1267"/>
              <a:chOff x="1474" y="2568"/>
              <a:chExt cx="2189" cy="1267"/>
            </a:xfrm>
          </p:grpSpPr>
          <p:sp>
            <p:nvSpPr>
              <p:cNvPr id="15369" name="Line 6"/>
              <p:cNvSpPr>
                <a:spLocks noChangeShapeType="1"/>
              </p:cNvSpPr>
              <p:nvPr/>
            </p:nvSpPr>
            <p:spPr bwMode="auto">
              <a:xfrm flipV="1">
                <a:off x="1588" y="2635"/>
                <a:ext cx="0" cy="10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0" name="Line 8"/>
              <p:cNvSpPr>
                <a:spLocks noChangeShapeType="1"/>
              </p:cNvSpPr>
              <p:nvPr/>
            </p:nvSpPr>
            <p:spPr bwMode="auto">
              <a:xfrm>
                <a:off x="1584" y="3673"/>
                <a:ext cx="194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1" name="Freeform 10"/>
              <p:cNvSpPr>
                <a:spLocks/>
              </p:cNvSpPr>
              <p:nvPr/>
            </p:nvSpPr>
            <p:spPr bwMode="auto">
              <a:xfrm>
                <a:off x="1797" y="2747"/>
                <a:ext cx="721" cy="913"/>
              </a:xfrm>
              <a:custGeom>
                <a:avLst/>
                <a:gdLst>
                  <a:gd name="T0" fmla="*/ 721 w 721"/>
                  <a:gd name="T1" fmla="*/ 3 h 913"/>
                  <a:gd name="T2" fmla="*/ 649 w 721"/>
                  <a:gd name="T3" fmla="*/ 31 h 913"/>
                  <a:gd name="T4" fmla="*/ 553 w 721"/>
                  <a:gd name="T5" fmla="*/ 187 h 913"/>
                  <a:gd name="T6" fmla="*/ 435 w 721"/>
                  <a:gd name="T7" fmla="*/ 393 h 913"/>
                  <a:gd name="T8" fmla="*/ 170 w 721"/>
                  <a:gd name="T9" fmla="*/ 761 h 913"/>
                  <a:gd name="T10" fmla="*/ 0 w 721"/>
                  <a:gd name="T11" fmla="*/ 913 h 9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21" h="913">
                    <a:moveTo>
                      <a:pt x="721" y="3"/>
                    </a:moveTo>
                    <a:cubicBezTo>
                      <a:pt x="709" y="8"/>
                      <a:pt x="677" y="0"/>
                      <a:pt x="649" y="31"/>
                    </a:cubicBezTo>
                    <a:cubicBezTo>
                      <a:pt x="621" y="62"/>
                      <a:pt x="589" y="127"/>
                      <a:pt x="553" y="187"/>
                    </a:cubicBezTo>
                    <a:cubicBezTo>
                      <a:pt x="517" y="247"/>
                      <a:pt x="499" y="297"/>
                      <a:pt x="435" y="393"/>
                    </a:cubicBezTo>
                    <a:cubicBezTo>
                      <a:pt x="371" y="489"/>
                      <a:pt x="243" y="674"/>
                      <a:pt x="170" y="761"/>
                    </a:cubicBezTo>
                    <a:cubicBezTo>
                      <a:pt x="97" y="848"/>
                      <a:pt x="35" y="881"/>
                      <a:pt x="0" y="913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2" name="Text Box 12"/>
              <p:cNvSpPr txBox="1">
                <a:spLocks noChangeArrowheads="1"/>
              </p:cNvSpPr>
              <p:nvPr/>
            </p:nvSpPr>
            <p:spPr bwMode="auto">
              <a:xfrm>
                <a:off x="1474" y="3605"/>
                <a:ext cx="115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r>
                  <a:rPr lang="ru-RU" sz="1200"/>
                  <a:t>0</a:t>
                </a:r>
                <a:endParaRPr lang="ru-RU"/>
              </a:p>
            </p:txBody>
          </p:sp>
          <p:sp>
            <p:nvSpPr>
              <p:cNvPr id="15373" name="Text Box 13"/>
              <p:cNvSpPr txBox="1">
                <a:spLocks noChangeArrowheads="1"/>
              </p:cNvSpPr>
              <p:nvPr/>
            </p:nvSpPr>
            <p:spPr bwMode="auto">
              <a:xfrm>
                <a:off x="3490" y="3662"/>
                <a:ext cx="173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r>
                  <a:rPr lang="en-US" sz="1200"/>
                  <a:t>t</a:t>
                </a:r>
                <a:endParaRPr lang="ru-RU"/>
              </a:p>
            </p:txBody>
          </p:sp>
          <p:sp>
            <p:nvSpPr>
              <p:cNvPr id="15374" name="Text Box 14"/>
              <p:cNvSpPr txBox="1">
                <a:spLocks noChangeArrowheads="1"/>
              </p:cNvSpPr>
              <p:nvPr/>
            </p:nvSpPr>
            <p:spPr bwMode="auto">
              <a:xfrm>
                <a:off x="1589" y="2568"/>
                <a:ext cx="339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18000" tIns="10800" rIns="18000" bIns="10800"/>
              <a:lstStyle/>
              <a:p>
                <a:r>
                  <a:rPr lang="ru-RU" sz="1200"/>
                  <a:t> </a:t>
                </a:r>
                <a:r>
                  <a:rPr lang="en-US" sz="1200"/>
                  <a:t>f(t)</a:t>
                </a:r>
                <a:endParaRPr lang="ru-RU"/>
              </a:p>
            </p:txBody>
          </p:sp>
          <p:sp>
            <p:nvSpPr>
              <p:cNvPr id="15375" name="Freeform 23"/>
              <p:cNvSpPr>
                <a:spLocks/>
              </p:cNvSpPr>
              <p:nvPr/>
            </p:nvSpPr>
            <p:spPr bwMode="auto">
              <a:xfrm>
                <a:off x="2520" y="2746"/>
                <a:ext cx="672" cy="911"/>
              </a:xfrm>
              <a:custGeom>
                <a:avLst/>
                <a:gdLst>
                  <a:gd name="T0" fmla="*/ 0 w 672"/>
                  <a:gd name="T1" fmla="*/ 2 h 911"/>
                  <a:gd name="T2" fmla="*/ 78 w 672"/>
                  <a:gd name="T3" fmla="*/ 35 h 911"/>
                  <a:gd name="T4" fmla="*/ 180 w 672"/>
                  <a:gd name="T5" fmla="*/ 209 h 911"/>
                  <a:gd name="T6" fmla="*/ 290 w 672"/>
                  <a:gd name="T7" fmla="*/ 395 h 911"/>
                  <a:gd name="T8" fmla="*/ 402 w 672"/>
                  <a:gd name="T9" fmla="*/ 602 h 911"/>
                  <a:gd name="T10" fmla="*/ 471 w 672"/>
                  <a:gd name="T11" fmla="*/ 734 h 911"/>
                  <a:gd name="T12" fmla="*/ 489 w 672"/>
                  <a:gd name="T13" fmla="*/ 761 h 911"/>
                  <a:gd name="T14" fmla="*/ 504 w 672"/>
                  <a:gd name="T15" fmla="*/ 785 h 911"/>
                  <a:gd name="T16" fmla="*/ 546 w 672"/>
                  <a:gd name="T17" fmla="*/ 833 h 911"/>
                  <a:gd name="T18" fmla="*/ 672 w 672"/>
                  <a:gd name="T19" fmla="*/ 911 h 9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72" h="911">
                    <a:moveTo>
                      <a:pt x="0" y="2"/>
                    </a:moveTo>
                    <a:cubicBezTo>
                      <a:pt x="13" y="7"/>
                      <a:pt x="48" y="0"/>
                      <a:pt x="78" y="35"/>
                    </a:cubicBezTo>
                    <a:cubicBezTo>
                      <a:pt x="108" y="70"/>
                      <a:pt x="145" y="149"/>
                      <a:pt x="180" y="209"/>
                    </a:cubicBezTo>
                    <a:cubicBezTo>
                      <a:pt x="215" y="269"/>
                      <a:pt x="253" y="329"/>
                      <a:pt x="290" y="395"/>
                    </a:cubicBezTo>
                    <a:cubicBezTo>
                      <a:pt x="327" y="461"/>
                      <a:pt x="372" y="545"/>
                      <a:pt x="402" y="602"/>
                    </a:cubicBezTo>
                    <a:cubicBezTo>
                      <a:pt x="432" y="659"/>
                      <a:pt x="456" y="707"/>
                      <a:pt x="471" y="734"/>
                    </a:cubicBezTo>
                    <a:cubicBezTo>
                      <a:pt x="486" y="761"/>
                      <a:pt x="484" y="753"/>
                      <a:pt x="489" y="761"/>
                    </a:cubicBezTo>
                    <a:cubicBezTo>
                      <a:pt x="494" y="769"/>
                      <a:pt x="495" y="773"/>
                      <a:pt x="504" y="785"/>
                    </a:cubicBezTo>
                    <a:cubicBezTo>
                      <a:pt x="513" y="797"/>
                      <a:pt x="518" y="812"/>
                      <a:pt x="546" y="833"/>
                    </a:cubicBezTo>
                    <a:cubicBezTo>
                      <a:pt x="574" y="854"/>
                      <a:pt x="646" y="895"/>
                      <a:pt x="672" y="911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6" name="Line 24"/>
              <p:cNvSpPr>
                <a:spLocks noChangeShapeType="1"/>
              </p:cNvSpPr>
              <p:nvPr/>
            </p:nvSpPr>
            <p:spPr bwMode="auto">
              <a:xfrm>
                <a:off x="2517" y="2568"/>
                <a:ext cx="0" cy="1134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7" name="Freeform 25"/>
              <p:cNvSpPr>
                <a:spLocks/>
              </p:cNvSpPr>
              <p:nvPr/>
            </p:nvSpPr>
            <p:spPr bwMode="auto">
              <a:xfrm flipV="1">
                <a:off x="2517" y="3294"/>
                <a:ext cx="907" cy="367"/>
              </a:xfrm>
              <a:custGeom>
                <a:avLst/>
                <a:gdLst>
                  <a:gd name="T0" fmla="*/ 907 w 907"/>
                  <a:gd name="T1" fmla="*/ 1 h 911"/>
                  <a:gd name="T2" fmla="*/ 835 w 907"/>
                  <a:gd name="T3" fmla="*/ 12 h 911"/>
                  <a:gd name="T4" fmla="*/ 739 w 907"/>
                  <a:gd name="T5" fmla="*/ 75 h 911"/>
                  <a:gd name="T6" fmla="*/ 621 w 907"/>
                  <a:gd name="T7" fmla="*/ 158 h 911"/>
                  <a:gd name="T8" fmla="*/ 356 w 907"/>
                  <a:gd name="T9" fmla="*/ 307 h 911"/>
                  <a:gd name="T10" fmla="*/ 0 w 907"/>
                  <a:gd name="T11" fmla="*/ 367 h 9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07" h="911">
                    <a:moveTo>
                      <a:pt x="907" y="3"/>
                    </a:moveTo>
                    <a:cubicBezTo>
                      <a:pt x="895" y="8"/>
                      <a:pt x="863" y="0"/>
                      <a:pt x="835" y="31"/>
                    </a:cubicBezTo>
                    <a:cubicBezTo>
                      <a:pt x="807" y="62"/>
                      <a:pt x="775" y="127"/>
                      <a:pt x="739" y="187"/>
                    </a:cubicBezTo>
                    <a:cubicBezTo>
                      <a:pt x="703" y="247"/>
                      <a:pt x="685" y="297"/>
                      <a:pt x="621" y="393"/>
                    </a:cubicBezTo>
                    <a:cubicBezTo>
                      <a:pt x="557" y="489"/>
                      <a:pt x="459" y="675"/>
                      <a:pt x="356" y="761"/>
                    </a:cubicBezTo>
                    <a:cubicBezTo>
                      <a:pt x="253" y="847"/>
                      <a:pt x="119" y="896"/>
                      <a:pt x="0" y="911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8" name="Freeform 26"/>
              <p:cNvSpPr>
                <a:spLocks/>
              </p:cNvSpPr>
              <p:nvPr/>
            </p:nvSpPr>
            <p:spPr bwMode="auto">
              <a:xfrm flipH="1" flipV="1">
                <a:off x="1610" y="3294"/>
                <a:ext cx="907" cy="367"/>
              </a:xfrm>
              <a:custGeom>
                <a:avLst/>
                <a:gdLst>
                  <a:gd name="T0" fmla="*/ 907 w 907"/>
                  <a:gd name="T1" fmla="*/ 1 h 911"/>
                  <a:gd name="T2" fmla="*/ 835 w 907"/>
                  <a:gd name="T3" fmla="*/ 12 h 911"/>
                  <a:gd name="T4" fmla="*/ 739 w 907"/>
                  <a:gd name="T5" fmla="*/ 75 h 911"/>
                  <a:gd name="T6" fmla="*/ 621 w 907"/>
                  <a:gd name="T7" fmla="*/ 158 h 911"/>
                  <a:gd name="T8" fmla="*/ 356 w 907"/>
                  <a:gd name="T9" fmla="*/ 307 h 911"/>
                  <a:gd name="T10" fmla="*/ 0 w 907"/>
                  <a:gd name="T11" fmla="*/ 367 h 9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07" h="911">
                    <a:moveTo>
                      <a:pt x="907" y="3"/>
                    </a:moveTo>
                    <a:cubicBezTo>
                      <a:pt x="895" y="8"/>
                      <a:pt x="863" y="0"/>
                      <a:pt x="835" y="31"/>
                    </a:cubicBezTo>
                    <a:cubicBezTo>
                      <a:pt x="807" y="62"/>
                      <a:pt x="775" y="127"/>
                      <a:pt x="739" y="187"/>
                    </a:cubicBezTo>
                    <a:cubicBezTo>
                      <a:pt x="703" y="247"/>
                      <a:pt x="685" y="297"/>
                      <a:pt x="621" y="393"/>
                    </a:cubicBezTo>
                    <a:cubicBezTo>
                      <a:pt x="557" y="489"/>
                      <a:pt x="459" y="675"/>
                      <a:pt x="356" y="761"/>
                    </a:cubicBezTo>
                    <a:cubicBezTo>
                      <a:pt x="253" y="847"/>
                      <a:pt x="119" y="896"/>
                      <a:pt x="0" y="911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5365" name="Text Box 28"/>
            <p:cNvSpPr txBox="1">
              <a:spLocks noChangeArrowheads="1"/>
            </p:cNvSpPr>
            <p:nvPr/>
          </p:nvSpPr>
          <p:spPr bwMode="auto">
            <a:xfrm>
              <a:off x="2686" y="2567"/>
              <a:ext cx="251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/>
                <a:t>f</a:t>
              </a:r>
              <a:r>
                <a:rPr lang="en-US" sz="1400" baseline="-10000"/>
                <a:t>1</a:t>
              </a:r>
              <a:r>
                <a:rPr lang="en-US" sz="1400"/>
                <a:t>(t)</a:t>
              </a:r>
              <a:endParaRPr lang="ru-RU" sz="1400"/>
            </a:p>
          </p:txBody>
        </p:sp>
        <p:sp>
          <p:nvSpPr>
            <p:cNvPr id="15366" name="Text Box 29"/>
            <p:cNvSpPr txBox="1">
              <a:spLocks noChangeArrowheads="1"/>
            </p:cNvSpPr>
            <p:nvPr/>
          </p:nvSpPr>
          <p:spPr bwMode="auto">
            <a:xfrm>
              <a:off x="3178" y="3147"/>
              <a:ext cx="251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/>
                <a:t>f</a:t>
              </a:r>
              <a:r>
                <a:rPr lang="en-US" sz="1400" baseline="-10000"/>
                <a:t>2</a:t>
              </a:r>
              <a:r>
                <a:rPr lang="en-US" sz="1400"/>
                <a:t>(t)</a:t>
              </a:r>
              <a:endParaRPr lang="ru-RU" sz="1400"/>
            </a:p>
          </p:txBody>
        </p:sp>
        <p:sp>
          <p:nvSpPr>
            <p:cNvPr id="15367" name="Line 30"/>
            <p:cNvSpPr>
              <a:spLocks noChangeShapeType="1"/>
            </p:cNvSpPr>
            <p:nvPr/>
          </p:nvSpPr>
          <p:spPr bwMode="auto">
            <a:xfrm flipV="1">
              <a:off x="2699" y="2750"/>
              <a:ext cx="9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368" name="Line 31"/>
            <p:cNvSpPr>
              <a:spLocks noChangeShapeType="1"/>
            </p:cNvSpPr>
            <p:nvPr/>
          </p:nvSpPr>
          <p:spPr bwMode="auto">
            <a:xfrm flipV="1">
              <a:off x="3152" y="3294"/>
              <a:ext cx="91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74905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549275"/>
            <a:ext cx="8218487" cy="7493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ru-RU" sz="2000" b="1" i="1" smtClean="0"/>
              <a:t>Дисперсия случайной величины наработки:</a:t>
            </a:r>
            <a:endParaRPr lang="ru-RU" sz="2000" smtClean="0"/>
          </a:p>
          <a:p>
            <a:pPr eaLnBrk="1" hangingPunct="1">
              <a:buFontTx/>
              <a:buNone/>
            </a:pPr>
            <a:r>
              <a:rPr lang="ru-RU" sz="2000" smtClean="0"/>
              <a:t>статистическая оценка</a:t>
            </a:r>
            <a:r>
              <a:rPr lang="ru-RU" sz="2800" smtClean="0"/>
              <a:t> </a:t>
            </a:r>
          </a:p>
        </p:txBody>
      </p:sp>
      <p:graphicFrame>
        <p:nvGraphicFramePr>
          <p:cNvPr id="16387" name="Object 8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755650" y="1557338"/>
          <a:ext cx="2879725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Формула" r:id="rId3" imgW="1371600" imgH="431640" progId="Equation.3">
                  <p:embed/>
                </p:oleObj>
              </mc:Choice>
              <mc:Fallback>
                <p:oleObj name="Формула" r:id="rId3" imgW="13716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557338"/>
                        <a:ext cx="2879725" cy="906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1" name="Object 11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809625" y="2874963"/>
          <a:ext cx="54356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Формула" r:id="rId5" imgW="2717800" imgH="482600" progId="Equation.3">
                  <p:embed/>
                </p:oleObj>
              </mc:Choice>
              <mc:Fallback>
                <p:oleObj name="Формула" r:id="rId5" imgW="27178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9625" y="2874963"/>
                        <a:ext cx="5435600" cy="965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539750" y="2492375"/>
            <a:ext cx="5761038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2000"/>
              <a:t>вероятностное определение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611188" y="3933825"/>
            <a:ext cx="77771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2000" b="1" i="1"/>
              <a:t>СКО случайной величины наработки</a:t>
            </a:r>
            <a:r>
              <a:rPr lang="ru-RU" sz="2000"/>
              <a:t>:</a:t>
            </a:r>
          </a:p>
        </p:txBody>
      </p:sp>
      <p:sp>
        <p:nvSpPr>
          <p:cNvPr id="16390" name="Rectangle 7"/>
          <p:cNvSpPr>
            <a:spLocks noChangeArrowheads="1"/>
          </p:cNvSpPr>
          <p:nvPr/>
        </p:nvSpPr>
        <p:spPr bwMode="auto">
          <a:xfrm>
            <a:off x="250825" y="5373688"/>
            <a:ext cx="86931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4000" rIns="54000"/>
          <a:lstStyle/>
          <a:p>
            <a:pPr marL="342900" indent="-342900">
              <a:spcBef>
                <a:spcPct val="20000"/>
              </a:spcBef>
            </a:pPr>
            <a:r>
              <a:rPr lang="ru-RU" sz="2200"/>
              <a:t>	</a:t>
            </a:r>
            <a:r>
              <a:rPr lang="ru-RU" sz="2100"/>
              <a:t>Средняя наработка до отказа </a:t>
            </a:r>
            <a:r>
              <a:rPr lang="ru-RU" sz="2100" i="1"/>
              <a:t>T</a:t>
            </a:r>
            <a:r>
              <a:rPr lang="ru-RU" sz="2100" i="1" baseline="-10000"/>
              <a:t>0</a:t>
            </a:r>
            <a:r>
              <a:rPr lang="ru-RU" sz="2100"/>
              <a:t>  и СКО наработки </a:t>
            </a:r>
            <a:r>
              <a:rPr lang="ru-RU" sz="2100" i="1"/>
              <a:t>S</a:t>
            </a:r>
            <a:r>
              <a:rPr lang="ru-RU" sz="2100"/>
              <a:t> имеют размерность [ед. наработки], а дисперсия </a:t>
            </a:r>
            <a:r>
              <a:rPr lang="ru-RU" sz="2100" i="1"/>
              <a:t>D</a:t>
            </a:r>
            <a:r>
              <a:rPr lang="ru-RU" sz="2100"/>
              <a:t> - [ед. наработки</a:t>
            </a:r>
            <a:r>
              <a:rPr lang="ru-RU" sz="2100" baseline="30000"/>
              <a:t>2</a:t>
            </a:r>
            <a:r>
              <a:rPr lang="ru-RU" sz="2100"/>
              <a:t>].</a:t>
            </a:r>
            <a:r>
              <a:rPr lang="ru-RU" sz="2200"/>
              <a:t> </a:t>
            </a:r>
          </a:p>
        </p:txBody>
      </p:sp>
      <p:graphicFrame>
        <p:nvGraphicFramePr>
          <p:cNvPr id="16392" name="Object 14"/>
          <p:cNvGraphicFramePr>
            <a:graphicFrameLocks noChangeAspect="1"/>
          </p:cNvGraphicFramePr>
          <p:nvPr/>
        </p:nvGraphicFramePr>
        <p:xfrm>
          <a:off x="900113" y="4365625"/>
          <a:ext cx="1584325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Формула" r:id="rId7" imgW="685800" imgH="482400" progId="Equation.3">
                  <p:embed/>
                </p:oleObj>
              </mc:Choice>
              <mc:Fallback>
                <p:oleObj name="Формула" r:id="rId7" imgW="6858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4365625"/>
                        <a:ext cx="1584325" cy="1012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654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</TotalTime>
  <Words>469</Words>
  <Application>Microsoft Office PowerPoint</Application>
  <PresentationFormat>Экран (4:3)</PresentationFormat>
  <Paragraphs>60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Городская</vt:lpstr>
      <vt:lpstr>Формула</vt:lpstr>
      <vt:lpstr>Основы обеспечения отказоустойчивости ПК</vt:lpstr>
      <vt:lpstr>Основные показатели безотказности</vt:lpstr>
      <vt:lpstr>Схема испытаний</vt:lpstr>
      <vt:lpstr>1. Вероятность безотказной работы</vt:lpstr>
      <vt:lpstr>Презентация PowerPoint</vt:lpstr>
      <vt:lpstr>2. Плотность распределения отказов</vt:lpstr>
      <vt:lpstr> </vt:lpstr>
      <vt:lpstr>3. Интенсивность отказов</vt:lpstr>
      <vt:lpstr>Уравнение связи показателей надежности</vt:lpstr>
      <vt:lpstr>Откуда уравнение связи основных показателей надежности имеет вид:</vt:lpstr>
      <vt:lpstr>4. Средняя наработка до отказа</vt:lpstr>
      <vt:lpstr>Используя выражение для плотности распределения отказов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обеспечения отказоустойчивости программных компонентов</dc:title>
  <dc:creator>User</dc:creator>
  <cp:lastModifiedBy>Алия Уркумбаева</cp:lastModifiedBy>
  <cp:revision>4</cp:revision>
  <dcterms:created xsi:type="dcterms:W3CDTF">2016-02-19T17:53:06Z</dcterms:created>
  <dcterms:modified xsi:type="dcterms:W3CDTF">2024-09-06T03:36:57Z</dcterms:modified>
</cp:coreProperties>
</file>